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7561263" cy="10693400"/>
  <p:notesSz cx="6888163" cy="10018713"/>
  <p:defaultTextStyle>
    <a:defPPr>
      <a:defRPr lang="ja-JP"/>
    </a:defPPr>
    <a:lvl1pPr marL="0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3A1A"/>
    <a:srgbClr val="08501E"/>
    <a:srgbClr val="0033CC"/>
    <a:srgbClr val="FFFF99"/>
    <a:srgbClr val="FFFF66"/>
    <a:srgbClr val="DEA900"/>
    <a:srgbClr val="0066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2322" y="48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466" cy="502950"/>
          </a:xfrm>
          <a:prstGeom prst="rect">
            <a:avLst/>
          </a:prstGeom>
        </p:spPr>
        <p:txBody>
          <a:bodyPr vert="horz" lIns="93098" tIns="46550" rIns="93098" bIns="4655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2950"/>
          </a:xfrm>
          <a:prstGeom prst="rect">
            <a:avLst/>
          </a:prstGeom>
        </p:spPr>
        <p:txBody>
          <a:bodyPr vert="horz" lIns="93098" tIns="46550" rIns="93098" bIns="46550" rtlCol="0"/>
          <a:lstStyle>
            <a:lvl1pPr algn="r">
              <a:defRPr sz="1200"/>
            </a:lvl1pPr>
          </a:lstStyle>
          <a:p>
            <a:fld id="{6FC8CDD3-FA37-4B4B-A404-F6BB30EE1C21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7900" y="1252538"/>
            <a:ext cx="23923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8" tIns="46550" rIns="93098" bIns="4655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2" y="4821557"/>
            <a:ext cx="5511504" cy="3944615"/>
          </a:xfrm>
          <a:prstGeom prst="rect">
            <a:avLst/>
          </a:prstGeom>
        </p:spPr>
        <p:txBody>
          <a:bodyPr vert="horz" lIns="93098" tIns="46550" rIns="93098" bIns="4655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5763"/>
            <a:ext cx="2985466" cy="502950"/>
          </a:xfrm>
          <a:prstGeom prst="rect">
            <a:avLst/>
          </a:prstGeom>
        </p:spPr>
        <p:txBody>
          <a:bodyPr vert="horz" lIns="93098" tIns="46550" rIns="93098" bIns="4655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5763"/>
            <a:ext cx="2985465" cy="502950"/>
          </a:xfrm>
          <a:prstGeom prst="rect">
            <a:avLst/>
          </a:prstGeom>
        </p:spPr>
        <p:txBody>
          <a:bodyPr vert="horz" lIns="93098" tIns="46550" rIns="93098" bIns="46550" rtlCol="0" anchor="b"/>
          <a:lstStyle>
            <a:lvl1pPr algn="r">
              <a:defRPr sz="1200"/>
            </a:lvl1pPr>
          </a:lstStyle>
          <a:p>
            <a:fld id="{823E1169-89A1-4DD5-9361-7089194C6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19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E1169-89A1-4DD5-9361-7089194C622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9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4"/>
            <a:ext cx="5292884" cy="27327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22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9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618832"/>
            <a:ext cx="1275964" cy="131786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549" y="618832"/>
            <a:ext cx="3701869" cy="131786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5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117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9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55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548" y="3604075"/>
            <a:ext cx="2488916" cy="101933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8485" y="3604075"/>
            <a:ext cx="2488916" cy="101933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94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5" y="2393639"/>
            <a:ext cx="3340871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8065" y="3391195"/>
            <a:ext cx="3340871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41018" y="3391195"/>
            <a:ext cx="3342183" cy="6161082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90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420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2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56245" y="425757"/>
            <a:ext cx="4226957" cy="91265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55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82060" y="8369072"/>
            <a:ext cx="4536758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65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9"/>
            <a:ext cx="6805137" cy="705714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198"/>
            <a:ext cx="1764295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CE835-53C5-473D-A02D-D01F6A6369A4}" type="datetimeFigureOut">
              <a:rPr kumimoji="1" lang="ja-JP" altLang="en-US" smtClean="0"/>
              <a:t>2019/10/18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198"/>
            <a:ext cx="1764295" cy="569325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23A0C-8499-49D6-A512-5020FD7434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0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883" rtl="0" eaLnBrk="1" latinLnBrk="0" hangingPunct="1">
        <a:spcBef>
          <a:spcPct val="0"/>
        </a:spcBef>
        <a:buNone/>
        <a:defRPr kumimoji="1"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" y="827690"/>
            <a:ext cx="7561263" cy="7896912"/>
          </a:xfrm>
          <a:prstGeom prst="rect">
            <a:avLst/>
          </a:prstGeom>
        </p:spPr>
      </p:pic>
      <p:pic>
        <p:nvPicPr>
          <p:cNvPr id="67" name="図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0" y="1729083"/>
            <a:ext cx="7012874" cy="6926987"/>
          </a:xfrm>
          <a:prstGeom prst="flowChartConnector">
            <a:avLst/>
          </a:prstGeom>
          <a:effectLst>
            <a:softEdge rad="317500"/>
          </a:effectLst>
        </p:spPr>
      </p:pic>
      <p:sp>
        <p:nvSpPr>
          <p:cNvPr id="75" name="フローチャート: 結合子 74">
            <a:extLst>
              <a:ext uri="{FF2B5EF4-FFF2-40B4-BE49-F238E27FC236}">
                <a16:creationId xmlns:a16="http://schemas.microsoft.com/office/drawing/2014/main" id="{944402F2-942C-4E63-A2F4-4549A4B0CF4F}"/>
              </a:ext>
            </a:extLst>
          </p:cNvPr>
          <p:cNvSpPr/>
          <p:nvPr/>
        </p:nvSpPr>
        <p:spPr>
          <a:xfrm>
            <a:off x="1008211" y="2595631"/>
            <a:ext cx="5127786" cy="5004190"/>
          </a:xfrm>
          <a:prstGeom prst="flowChartConnector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E9C66C3-0C96-4C67-9938-6FC13C16DF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0" y="2711114"/>
            <a:ext cx="7561263" cy="5108185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D3CF2DA-F28D-409B-A71B-A6196E847131}"/>
              </a:ext>
            </a:extLst>
          </p:cNvPr>
          <p:cNvSpPr/>
          <p:nvPr/>
        </p:nvSpPr>
        <p:spPr>
          <a:xfrm>
            <a:off x="0" y="8730616"/>
            <a:ext cx="7561261" cy="602485"/>
          </a:xfrm>
          <a:prstGeom prst="rect">
            <a:avLst/>
          </a:prstGeom>
          <a:solidFill>
            <a:srgbClr val="FF006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5" name="テキスト ボックス 9"/>
          <p:cNvSpPr txBox="1"/>
          <p:nvPr/>
        </p:nvSpPr>
        <p:spPr>
          <a:xfrm>
            <a:off x="3" y="17235"/>
            <a:ext cx="7561260" cy="810455"/>
          </a:xfrm>
          <a:prstGeom prst="rect">
            <a:avLst/>
          </a:prstGeom>
          <a:solidFill>
            <a:srgbClr val="FF0066"/>
          </a:solidFill>
          <a:ln w="19050">
            <a:noFill/>
          </a:ln>
          <a:effectLst/>
        </p:spPr>
        <p:txBody>
          <a:bodyPr wrap="square" lIns="98188" tIns="49094" rIns="98188" bIns="49094" numCol="1" rtlCol="0" anchor="ctr">
            <a:noAutofit/>
          </a:bodyPr>
          <a:lstStyle/>
          <a:p>
            <a:pPr algn="ctr"/>
            <a:r>
              <a:rPr lang="en-US" altLang="ja-JP" sz="3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INPIT</a:t>
            </a:r>
            <a:r>
              <a:rPr lang="ja-JP" altLang="en-US" sz="3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青森県知財総合支援窓口</a:t>
            </a:r>
            <a:endParaRPr lang="ja-JP" altLang="en-US" sz="3800" b="1" kern="1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/>
              <a:ea typeface="ＭＳ 明朝"/>
              <a:cs typeface="Times New Roman"/>
            </a:endParaRPr>
          </a:p>
        </p:txBody>
      </p:sp>
      <p:sp>
        <p:nvSpPr>
          <p:cNvPr id="7" name="テキスト ボックス 46"/>
          <p:cNvSpPr txBox="1"/>
          <p:nvPr/>
        </p:nvSpPr>
        <p:spPr>
          <a:xfrm>
            <a:off x="4199161" y="8700805"/>
            <a:ext cx="3368113" cy="604588"/>
          </a:xfrm>
          <a:prstGeom prst="rect">
            <a:avLst/>
          </a:prstGeom>
          <a:noFill/>
        </p:spPr>
        <p:txBody>
          <a:bodyPr wrap="square" lIns="98188" tIns="49094" rIns="98188" bIns="49094" rtlCol="0" anchor="ctr">
            <a:noAutofit/>
          </a:bodyPr>
          <a:lstStyle/>
          <a:p>
            <a:pPr algn="ctr"/>
            <a:r>
              <a:rPr lang="ja-JP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  <a:cs typeface="Times New Roman"/>
              </a:rPr>
              <a:t>お気軽にお問合せください。</a:t>
            </a:r>
            <a:endParaRPr lang="en-US" altLang="ja-JP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  <a:cs typeface="Times New Roman"/>
            </a:endParaRPr>
          </a:p>
        </p:txBody>
      </p:sp>
      <p:sp>
        <p:nvSpPr>
          <p:cNvPr id="9" name="テキスト ボックス 35"/>
          <p:cNvSpPr txBox="1"/>
          <p:nvPr/>
        </p:nvSpPr>
        <p:spPr>
          <a:xfrm>
            <a:off x="1197568" y="9923574"/>
            <a:ext cx="3094536" cy="530034"/>
          </a:xfrm>
          <a:prstGeom prst="rect">
            <a:avLst/>
          </a:prstGeom>
          <a:noFill/>
        </p:spPr>
        <p:txBody>
          <a:bodyPr wrap="none" lIns="98188" tIns="49094" rIns="98188" bIns="49094" rtlCol="0">
            <a:spAutoFit/>
          </a:bodyPr>
          <a:lstStyle/>
          <a:p>
            <a:r>
              <a:rPr lang="en-US" sz="1800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TEL</a:t>
            </a:r>
            <a:r>
              <a:rPr lang="ja-JP" altLang="en-US" sz="1800" b="1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：</a:t>
            </a:r>
            <a:r>
              <a:rPr lang="en-US" sz="2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017-762-7351</a:t>
            </a:r>
            <a:endParaRPr lang="ja-JP" altLang="en-US" sz="1000" dirty="0">
              <a:latin typeface="ＭＳ Ｐゴシック"/>
              <a:cs typeface="ＭＳ Ｐゴシック"/>
            </a:endParaRPr>
          </a:p>
        </p:txBody>
      </p:sp>
      <p:pic>
        <p:nvPicPr>
          <p:cNvPr id="10" name="図 9"/>
          <p:cNvPicPr/>
          <p:nvPr/>
        </p:nvPicPr>
        <p:blipFill>
          <a:blip r:embed="rId6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1" y="9377836"/>
            <a:ext cx="865805" cy="650388"/>
          </a:xfrm>
          <a:prstGeom prst="rect">
            <a:avLst/>
          </a:prstGeom>
        </p:spPr>
      </p:pic>
      <p:sp>
        <p:nvSpPr>
          <p:cNvPr id="11" name="テキスト ボックス 35"/>
          <p:cNvSpPr txBox="1"/>
          <p:nvPr/>
        </p:nvSpPr>
        <p:spPr>
          <a:xfrm>
            <a:off x="948349" y="9480730"/>
            <a:ext cx="3654416" cy="400110"/>
          </a:xfrm>
          <a:prstGeom prst="rect">
            <a:avLst/>
          </a:prstGeom>
          <a:noFill/>
        </p:spPr>
        <p:txBody>
          <a:bodyPr wrap="square" lIns="98188" tIns="49094" rIns="98188" bIns="49094" rtlCol="0">
            <a:noAutofit/>
          </a:bodyPr>
          <a:lstStyle/>
          <a:p>
            <a:r>
              <a:rPr lang="ja-JP" altLang="en-US" sz="2000" b="1" dirty="0">
                <a:solidFill>
                  <a:srgbClr val="000000"/>
                </a:solidFill>
                <a:latin typeface="ＭＳ Ｐゴシック"/>
                <a:ea typeface="HG丸ｺﾞｼｯｸM-PRO"/>
                <a:cs typeface="Times New Roman"/>
              </a:rPr>
              <a:t>一般社団法人青森県発明協会</a:t>
            </a:r>
            <a:endParaRPr lang="ja-JP" altLang="en-US" sz="1000" dirty="0">
              <a:latin typeface="ＭＳ Ｐゴシック"/>
              <a:cs typeface="ＭＳ Ｐゴシック"/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2132926" y="1602284"/>
            <a:ext cx="3265897" cy="406923"/>
            <a:chOff x="2170918" y="1843433"/>
            <a:chExt cx="3265897" cy="406923"/>
          </a:xfrm>
        </p:grpSpPr>
        <p:sp>
          <p:nvSpPr>
            <p:cNvPr id="12" name="テキスト ボックス 27"/>
            <p:cNvSpPr txBox="1"/>
            <p:nvPr/>
          </p:nvSpPr>
          <p:spPr>
            <a:xfrm>
              <a:off x="3784803" y="1843433"/>
              <a:ext cx="1652012" cy="406923"/>
            </a:xfrm>
            <a:prstGeom prst="rect">
              <a:avLst/>
            </a:prstGeom>
            <a:solidFill>
              <a:srgbClr val="FF0066"/>
            </a:solidFill>
          </p:spPr>
          <p:txBody>
            <a:bodyPr wrap="square" lIns="98188" tIns="49094" rIns="98188" bIns="49094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FFFF"/>
                  </a:solidFill>
                  <a:latin typeface="ＭＳ Ｐゴシック"/>
                  <a:ea typeface="HGP創英角ｺﾞｼｯｸUB"/>
                  <a:cs typeface="Times New Roman"/>
                </a:rPr>
                <a:t>相談無料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  <p:sp>
          <p:nvSpPr>
            <p:cNvPr id="13" name="テキスト ボックス 22"/>
            <p:cNvSpPr txBox="1"/>
            <p:nvPr/>
          </p:nvSpPr>
          <p:spPr>
            <a:xfrm>
              <a:off x="2170918" y="1843433"/>
              <a:ext cx="1644580" cy="406923"/>
            </a:xfrm>
            <a:prstGeom prst="rect">
              <a:avLst/>
            </a:prstGeom>
            <a:solidFill>
              <a:srgbClr val="0066FF"/>
            </a:solidFill>
          </p:spPr>
          <p:txBody>
            <a:bodyPr wrap="square" lIns="98188" tIns="49094" rIns="98188" bIns="49094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rgbClr val="FFFFFF"/>
                  </a:solidFill>
                  <a:latin typeface="ＭＳ Ｐゴシック"/>
                  <a:ea typeface="HGP創英角ｺﾞｼｯｸUB"/>
                  <a:cs typeface="Times New Roman"/>
                </a:rPr>
                <a:t>秘密厳守</a:t>
              </a:r>
              <a:endParaRPr lang="ja-JP" altLang="en-US" sz="1050" dirty="0">
                <a:latin typeface="ＭＳ Ｐゴシック"/>
                <a:cs typeface="ＭＳ Ｐゴシック"/>
              </a:endParaRPr>
            </a:p>
          </p:txBody>
        </p:sp>
      </p:grpSp>
      <p:sp>
        <p:nvSpPr>
          <p:cNvPr id="15" name="テキスト ボックス 1"/>
          <p:cNvSpPr txBox="1"/>
          <p:nvPr/>
        </p:nvSpPr>
        <p:spPr>
          <a:xfrm>
            <a:off x="341406" y="8859835"/>
            <a:ext cx="2286923" cy="320547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8188" tIns="49094" rIns="98188" bIns="4909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611"/>
              </a:lnSpc>
            </a:pPr>
            <a:r>
              <a:rPr lang="ja-JP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HG丸ｺﾞｼｯｸM-PRO"/>
                <a:cs typeface="Times New Roman"/>
              </a:rPr>
              <a:t>詳しい情報はホームページへ</a:t>
            </a:r>
            <a:endParaRPr lang="ja-JP" altLang="en-US" sz="10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/>
              <a:cs typeface="ＭＳ Ｐゴシック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472639" y="8816478"/>
            <a:ext cx="1927120" cy="572376"/>
            <a:chOff x="845270" y="9763008"/>
            <a:chExt cx="2512720" cy="571685"/>
          </a:xfrm>
        </p:grpSpPr>
        <p:pic>
          <p:nvPicPr>
            <p:cNvPr id="14" name="図 13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70" y="9763008"/>
              <a:ext cx="2512720" cy="571685"/>
            </a:xfrm>
            <a:prstGeom prst="rect">
              <a:avLst/>
            </a:prstGeom>
          </p:spPr>
        </p:pic>
        <p:sp>
          <p:nvSpPr>
            <p:cNvPr id="16" name="テキスト ボックス 8"/>
            <p:cNvSpPr txBox="1"/>
            <p:nvPr/>
          </p:nvSpPr>
          <p:spPr>
            <a:xfrm>
              <a:off x="1077062" y="9824700"/>
              <a:ext cx="1860427" cy="44830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8188" tIns="49094" rIns="98188" bIns="4909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100" kern="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ゴシック体M" panose="020B0600000000000000" pitchFamily="50" charset="-128"/>
                  <a:ea typeface="AR Pゴシック体M" panose="020B0600000000000000" pitchFamily="50" charset="-128"/>
                  <a:cs typeface="Times New Roman"/>
                </a:rPr>
                <a:t>青森県発明協会</a:t>
              </a:r>
              <a:endParaRPr lang="ja-JP" altLang="en-US" sz="9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ゴシック体M" panose="020B0600000000000000" pitchFamily="50" charset="-128"/>
                <a:ea typeface="AR Pゴシック体M" panose="020B0600000000000000" pitchFamily="50" charset="-128"/>
                <a:cs typeface="Times New Roman"/>
              </a:endParaRPr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4563028" y="9889725"/>
            <a:ext cx="2417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（青森県知的財産支援センター内）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4501" y="9509493"/>
            <a:ext cx="3008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030-8570</a:t>
            </a:r>
          </a:p>
          <a:p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青森市長島一丁目１－１　青森県庁北棟１階</a:t>
            </a:r>
            <a:endParaRPr kumimoji="1"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5"/>
          <p:cNvSpPr txBox="1"/>
          <p:nvPr/>
        </p:nvSpPr>
        <p:spPr>
          <a:xfrm>
            <a:off x="4586535" y="10084940"/>
            <a:ext cx="2350742" cy="376146"/>
          </a:xfrm>
          <a:prstGeom prst="rect">
            <a:avLst/>
          </a:prstGeom>
          <a:noFill/>
        </p:spPr>
        <p:txBody>
          <a:bodyPr wrap="none" lIns="98188" tIns="49094" rIns="98188" bIns="49094" rtlCol="0">
            <a:spAutoFit/>
          </a:bodyPr>
          <a:lstStyle/>
          <a:p>
            <a:r>
              <a:rPr lang="ja-JP" altLang="en-US" sz="1400" b="1" spc="-107" dirty="0">
                <a:solidFill>
                  <a:srgbClr val="000000"/>
                </a:solidFill>
                <a:latin typeface="Century" panose="02040604050505020304" pitchFamily="18" charset="0"/>
                <a:ea typeface="ＭＳ 明朝"/>
                <a:cs typeface="Times New Roman"/>
              </a:rPr>
              <a:t>ＦＡＸ</a:t>
            </a:r>
            <a:r>
              <a:rPr lang="ja-JP" altLang="en-US" sz="1800" b="1" spc="-107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：</a:t>
            </a:r>
            <a:r>
              <a:rPr lang="en-US" sz="1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017-762-735</a:t>
            </a:r>
            <a:r>
              <a:rPr lang="en-US" altLang="ja-JP" sz="1800" b="1" dirty="0">
                <a:solidFill>
                  <a:srgbClr val="000000"/>
                </a:solidFill>
                <a:latin typeface="Century"/>
                <a:ea typeface="ＭＳ 明朝"/>
                <a:cs typeface="Times New Roman"/>
              </a:rPr>
              <a:t>2</a:t>
            </a:r>
            <a:endParaRPr lang="ja-JP" altLang="en-US" sz="700" dirty="0">
              <a:latin typeface="ＭＳ Ｐゴシック"/>
              <a:cs typeface="ＭＳ Ｐゴシック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1619969" y="8402674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6093" y="10505324"/>
            <a:ext cx="23507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独立</a:t>
            </a:r>
            <a:r>
              <a:rPr lang="ja-JP" altLang="en-US" sz="700" dirty="0"/>
              <a:t>行政法人工業所有権情報・研修館（ＩＮＰＩＴ）請負事業</a:t>
            </a:r>
            <a:endParaRPr kumimoji="1" lang="ja-JP" altLang="en-US" sz="7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77670" y="954212"/>
            <a:ext cx="5995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FF66"/>
                </a:solidFill>
                <a:effectLst>
                  <a:glow rad="127000">
                    <a:srgbClr val="0066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特許・意匠・商標等に関することならお任せください。</a:t>
            </a:r>
            <a:endParaRPr kumimoji="1" lang="ja-JP" altLang="en-US" sz="2000" dirty="0">
              <a:solidFill>
                <a:srgbClr val="FFFF66"/>
              </a:solidFill>
              <a:effectLst>
                <a:glow rad="127000">
                  <a:srgbClr val="0066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1520907" y="7427082"/>
            <a:ext cx="1440000" cy="468000"/>
            <a:chOff x="-4055487" y="6854240"/>
            <a:chExt cx="1779421" cy="612000"/>
          </a:xfrm>
          <a:solidFill>
            <a:srgbClr val="007E39"/>
          </a:solidFill>
        </p:grpSpPr>
        <p:sp>
          <p:nvSpPr>
            <p:cNvPr id="38" name="正方形/長方形 37"/>
            <p:cNvSpPr/>
            <p:nvPr/>
          </p:nvSpPr>
          <p:spPr>
            <a:xfrm>
              <a:off x="-4055487" y="685424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-3976429" y="6928564"/>
              <a:ext cx="1667938" cy="44272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福森 弁理士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528798" y="7403369"/>
            <a:ext cx="1440000" cy="468000"/>
            <a:chOff x="-3072139" y="7624320"/>
            <a:chExt cx="1779421" cy="612000"/>
          </a:xfrm>
          <a:solidFill>
            <a:srgbClr val="007E39"/>
          </a:solidFill>
        </p:grpSpPr>
        <p:sp>
          <p:nvSpPr>
            <p:cNvPr id="33" name="正方形/長方形 32"/>
            <p:cNvSpPr/>
            <p:nvPr/>
          </p:nvSpPr>
          <p:spPr>
            <a:xfrm>
              <a:off x="-3072139" y="762432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-2888964" y="7679838"/>
              <a:ext cx="1402061" cy="44272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坪 弁理士</a:t>
              </a: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931089" y="3347159"/>
            <a:ext cx="1440000" cy="468000"/>
            <a:chOff x="-2336761" y="2877299"/>
            <a:chExt cx="1791233" cy="555000"/>
          </a:xfrm>
          <a:solidFill>
            <a:srgbClr val="007E39"/>
          </a:solidFill>
        </p:grpSpPr>
        <p:sp>
          <p:nvSpPr>
            <p:cNvPr id="44" name="正方形/長方形 43"/>
            <p:cNvSpPr/>
            <p:nvPr/>
          </p:nvSpPr>
          <p:spPr>
            <a:xfrm>
              <a:off x="-2324949" y="2877299"/>
              <a:ext cx="1779421" cy="555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-2336761" y="2941002"/>
              <a:ext cx="1696605" cy="401490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三浦 弁理士</a:t>
              </a: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5225931" y="3375053"/>
            <a:ext cx="1440000" cy="468000"/>
            <a:chOff x="8148828" y="5205321"/>
            <a:chExt cx="1779421" cy="612000"/>
          </a:xfrm>
          <a:solidFill>
            <a:srgbClr val="0033CC"/>
          </a:solidFill>
        </p:grpSpPr>
        <p:sp>
          <p:nvSpPr>
            <p:cNvPr id="47" name="正方形/長方形 46"/>
            <p:cNvSpPr/>
            <p:nvPr/>
          </p:nvSpPr>
          <p:spPr>
            <a:xfrm>
              <a:off x="8148828" y="5205321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8177085" y="5253881"/>
              <a:ext cx="1711410" cy="44272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源新 弁護士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761822" y="4363176"/>
            <a:ext cx="1440000" cy="468000"/>
            <a:chOff x="8775107" y="6037958"/>
            <a:chExt cx="1779421" cy="584994"/>
          </a:xfrm>
          <a:solidFill>
            <a:srgbClr val="0033CC"/>
          </a:solidFill>
        </p:grpSpPr>
        <p:sp>
          <p:nvSpPr>
            <p:cNvPr id="45" name="正方形/長方形 44"/>
            <p:cNvSpPr/>
            <p:nvPr/>
          </p:nvSpPr>
          <p:spPr>
            <a:xfrm>
              <a:off x="8775107" y="6037958"/>
              <a:ext cx="1779421" cy="584994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8865247" y="6088096"/>
              <a:ext cx="1636090" cy="423188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上野 弁護士</a:t>
              </a:r>
            </a:p>
          </p:txBody>
        </p:sp>
      </p:grpSp>
      <p:pic>
        <p:nvPicPr>
          <p:cNvPr id="40" name="Picture 6" descr="C:\Users\pc7\Desktop\miura  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r="5503" b="10955"/>
          <a:stretch/>
        </p:blipFill>
        <p:spPr bwMode="auto">
          <a:xfrm>
            <a:off x="2259697" y="2547253"/>
            <a:ext cx="1222513" cy="1033906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\\LANDISK-1D896D\disk\★佐藤さんポスト\鈴木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89"/>
          <a:stretch/>
        </p:blipFill>
        <p:spPr bwMode="auto">
          <a:xfrm>
            <a:off x="1515217" y="3780570"/>
            <a:ext cx="1193589" cy="1182909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6" r="7314"/>
          <a:stretch/>
        </p:blipFill>
        <p:spPr>
          <a:xfrm flipH="1">
            <a:off x="1293463" y="5145880"/>
            <a:ext cx="1094738" cy="998025"/>
          </a:xfrm>
          <a:prstGeom prst="flowChartConnector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9" name="Picture 7" descr="\\LANDISK-1D896D\disk\★佐藤さんポスト\福森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547"/>
          <a:stretch/>
        </p:blipFill>
        <p:spPr bwMode="auto">
          <a:xfrm>
            <a:off x="1527144" y="5998238"/>
            <a:ext cx="1365665" cy="1412559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pc7\Desktop\佐々木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9"/>
          <a:stretch/>
        </p:blipFill>
        <p:spPr bwMode="auto">
          <a:xfrm>
            <a:off x="4973551" y="5070224"/>
            <a:ext cx="1179698" cy="1006424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pc7\Desktop\ueno 2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17"/>
          <a:stretch/>
        </p:blipFill>
        <p:spPr bwMode="auto">
          <a:xfrm>
            <a:off x="4577415" y="3917351"/>
            <a:ext cx="1261938" cy="948773"/>
          </a:xfrm>
          <a:prstGeom prst="flowChartConnector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4219384" y="2830397"/>
            <a:ext cx="885793" cy="1003929"/>
            <a:chOff x="-2922902" y="5457937"/>
            <a:chExt cx="1234273" cy="1410059"/>
          </a:xfrm>
          <a:effectLst>
            <a:glow rad="127000">
              <a:schemeClr val="bg1"/>
            </a:glow>
          </a:effectLst>
        </p:grpSpPr>
        <p:pic>
          <p:nvPicPr>
            <p:cNvPr id="20" name="図 1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56" t="54171" r="24491" b="17916"/>
            <a:stretch/>
          </p:blipFill>
          <p:spPr>
            <a:xfrm>
              <a:off x="-2922898" y="6339548"/>
              <a:ext cx="1234269" cy="528448"/>
            </a:xfrm>
            <a:prstGeom prst="flowChartConnector">
              <a:avLst/>
            </a:prstGeom>
          </p:spPr>
        </p:pic>
        <p:pic>
          <p:nvPicPr>
            <p:cNvPr id="30" name="図 29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2902" y="5457937"/>
              <a:ext cx="1234271" cy="1203672"/>
            </a:xfrm>
            <a:prstGeom prst="flowChartConnector">
              <a:avLst/>
            </a:prstGeom>
          </p:spPr>
        </p:pic>
      </p:grpSp>
      <p:grpSp>
        <p:nvGrpSpPr>
          <p:cNvPr id="57" name="グループ化 56"/>
          <p:cNvGrpSpPr/>
          <p:nvPr/>
        </p:nvGrpSpPr>
        <p:grpSpPr>
          <a:xfrm>
            <a:off x="2852104" y="8168476"/>
            <a:ext cx="1440000" cy="468000"/>
            <a:chOff x="-4055487" y="6854240"/>
            <a:chExt cx="1779421" cy="612000"/>
          </a:xfrm>
          <a:solidFill>
            <a:srgbClr val="007E39"/>
          </a:solidFill>
        </p:grpSpPr>
        <p:sp>
          <p:nvSpPr>
            <p:cNvPr id="58" name="正方形/長方形 57"/>
            <p:cNvSpPr/>
            <p:nvPr/>
          </p:nvSpPr>
          <p:spPr>
            <a:xfrm>
              <a:off x="-4055487" y="6854240"/>
              <a:ext cx="1779421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-4028566" y="6917090"/>
              <a:ext cx="1667937" cy="44272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角田 弁理士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47" y="6696087"/>
            <a:ext cx="1172454" cy="12249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3516EC77-7735-48AF-B867-058D5901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0" y="10463642"/>
            <a:ext cx="298282" cy="22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11640FC-F71A-44B4-81F7-C6B6D0306E36}"/>
              </a:ext>
            </a:extLst>
          </p:cNvPr>
          <p:cNvSpPr txBox="1"/>
          <p:nvPr/>
        </p:nvSpPr>
        <p:spPr>
          <a:xfrm>
            <a:off x="3278606" y="3661639"/>
            <a:ext cx="1123384" cy="32449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rgbClr val="0033CC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私たちが</a:t>
            </a:r>
            <a:endParaRPr lang="en-US" altLang="ja-JP" sz="2800" b="1" dirty="0">
              <a:solidFill>
                <a:srgbClr val="0033CC"/>
              </a:solidFill>
              <a:effectLst>
                <a:glow rad="203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800" b="1" dirty="0">
                <a:solidFill>
                  <a:srgbClr val="0033CC"/>
                </a:solidFill>
                <a:effectLst>
                  <a:glow rad="2032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 親身に対応します</a:t>
            </a:r>
            <a:endParaRPr kumimoji="1" lang="ja-JP" altLang="en-US" sz="2800" dirty="0">
              <a:effectLst>
                <a:glow rad="2032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グループ化 64"/>
          <p:cNvGrpSpPr/>
          <p:nvPr/>
        </p:nvGrpSpPr>
        <p:grpSpPr>
          <a:xfrm>
            <a:off x="5648115" y="5926523"/>
            <a:ext cx="1805131" cy="488725"/>
            <a:chOff x="-3790957" y="2894423"/>
            <a:chExt cx="1977060" cy="612000"/>
          </a:xfrm>
          <a:solidFill>
            <a:srgbClr val="00B050"/>
          </a:solidFill>
        </p:grpSpPr>
        <p:sp>
          <p:nvSpPr>
            <p:cNvPr id="36" name="正方形/長方形 35"/>
            <p:cNvSpPr/>
            <p:nvPr/>
          </p:nvSpPr>
          <p:spPr>
            <a:xfrm>
              <a:off x="-3790957" y="2894423"/>
              <a:ext cx="1977060" cy="612000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-3724655" y="2989427"/>
              <a:ext cx="1859925" cy="423951"/>
            </a:xfrm>
            <a:prstGeom prst="rect">
              <a:avLst/>
            </a:prstGeom>
            <a:solidFill>
              <a:srgbClr val="007E39"/>
            </a:solidFill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佐々木 弁理士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5809" y="5909274"/>
            <a:ext cx="1440000" cy="468000"/>
            <a:chOff x="776835" y="5744433"/>
            <a:chExt cx="1733549" cy="587048"/>
          </a:xfrm>
          <a:solidFill>
            <a:srgbClr val="007E39"/>
          </a:solidFill>
        </p:grpSpPr>
        <p:sp>
          <p:nvSpPr>
            <p:cNvPr id="34" name="正方形/長方形 33"/>
            <p:cNvSpPr/>
            <p:nvPr/>
          </p:nvSpPr>
          <p:spPr>
            <a:xfrm>
              <a:off x="776835" y="5744433"/>
              <a:ext cx="1733549" cy="587048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857178" y="5822290"/>
              <a:ext cx="1562035" cy="42467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ctr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/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富沢 弁理士</a:t>
              </a: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270659" y="4770636"/>
            <a:ext cx="1440000" cy="468000"/>
            <a:chOff x="-1980856" y="3798334"/>
            <a:chExt cx="1802598" cy="587048"/>
          </a:xfrm>
          <a:solidFill>
            <a:srgbClr val="007E39"/>
          </a:solidFill>
        </p:grpSpPr>
        <p:sp>
          <p:nvSpPr>
            <p:cNvPr id="6" name="正方形/長方形 5"/>
            <p:cNvSpPr/>
            <p:nvPr/>
          </p:nvSpPr>
          <p:spPr>
            <a:xfrm>
              <a:off x="-1980856" y="3798334"/>
              <a:ext cx="1802598" cy="587048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sz="140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-1947020" y="3858329"/>
              <a:ext cx="1768762" cy="424674"/>
            </a:xfrm>
            <a:prstGeom prst="rect">
              <a:avLst/>
            </a:prstGeom>
            <a:grpFill/>
            <a:effectLst>
              <a:softEdge rad="63500"/>
            </a:effectLst>
          </p:spPr>
          <p:txBody>
            <a:bodyPr wrap="square" anchor="t">
              <a:spAutoFit/>
              <a:scene3d>
                <a:camera prst="obliqueBottomRight"/>
                <a:lightRig rig="threePt" dir="t"/>
              </a:scene3d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 P丸ゴシック体E" panose="020F0900000000000000" pitchFamily="50" charset="-128"/>
                  <a:ea typeface="AR P丸ゴシック体E" panose="020F0900000000000000" pitchFamily="50" charset="-128"/>
                </a:rPr>
                <a:t>鈴木 弁理士</a:t>
              </a:r>
              <a:endParaRPr lang="en-US" altLang="ja-JP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endParaRPr>
            </a:p>
          </p:txBody>
        </p:sp>
      </p:grpSp>
      <p:pic>
        <p:nvPicPr>
          <p:cNvPr id="66" name="図 65">
            <a:extLst>
              <a:ext uri="{FF2B5EF4-FFF2-40B4-BE49-F238E27FC236}">
                <a16:creationId xmlns:a16="http://schemas.microsoft.com/office/drawing/2014/main" id="{49DC6D4C-8396-4B0F-9C9F-5F0B209B560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1" y="6248222"/>
            <a:ext cx="963152" cy="10814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4414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85421" y="5202684"/>
            <a:ext cx="338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◆青森会場　青森県知的財産支援センター</a:t>
            </a:r>
            <a:endParaRPr kumimoji="1" lang="en-US" altLang="ja-JP" sz="1200" b="1" dirty="0"/>
          </a:p>
          <a:p>
            <a:r>
              <a:rPr kumimoji="1" lang="ja-JP" altLang="en-US" sz="1200" dirty="0"/>
              <a:t>　　　　　　　　　</a:t>
            </a:r>
            <a:r>
              <a:rPr kumimoji="1" lang="ja-JP" altLang="en-US" sz="900" dirty="0"/>
              <a:t>青森市長島一丁目１－１　青森県庁北棟１階</a:t>
            </a:r>
            <a:endParaRPr kumimoji="1" lang="en-US" altLang="ja-JP" sz="900" spc="-3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0176" y="666180"/>
            <a:ext cx="680561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２０１９年度　無料相談会申込書</a:t>
            </a:r>
            <a:endParaRPr lang="en-US" altLang="ja-JP" b="1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15130"/>
              </p:ext>
            </p:extLst>
          </p:nvPr>
        </p:nvGraphicFramePr>
        <p:xfrm>
          <a:off x="440177" y="1098228"/>
          <a:ext cx="6805614" cy="3888433"/>
        </p:xfrm>
        <a:graphic>
          <a:graphicData uri="http://schemas.openxmlformats.org/drawingml/2006/table">
            <a:tbl>
              <a:tblPr/>
              <a:tblGrid>
                <a:gridCol w="174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氏名または会社等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住　 　　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電 話 番 号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2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 望  日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　　　年　　　　月　　　　日　（　　　曜日）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望 時 間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 １３：００～　　□ １４：００～　　□ １５：００～　　□ １６：００～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相談時間は原則一人 ３０分～１時間程度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希 望 会 場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青森会場</a:t>
                      </a:r>
                    </a:p>
                  </a:txBody>
                  <a:tcPr marL="171410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弘前会場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八戸会場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2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五所川原会場</a:t>
                      </a:r>
                    </a:p>
                  </a:txBody>
                  <a:tcPr marL="171410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十和田会場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□　むつ会場</a:t>
                      </a:r>
                    </a:p>
                  </a:txBody>
                  <a:tcPr marL="171410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27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相 談 内 容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 P丸ゴシック体M"/>
                        </a:rPr>
                        <a:t>　</a:t>
                      </a:r>
                    </a:p>
                  </a:txBody>
                  <a:tcPr marL="9523" marR="9523" marT="952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488713" y="5652100"/>
            <a:ext cx="301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◆弘前</a:t>
            </a:r>
            <a:r>
              <a:rPr kumimoji="1" lang="ja-JP" altLang="en-US" sz="1200" b="1" dirty="0"/>
              <a:t>会場　</a:t>
            </a:r>
            <a:r>
              <a:rPr lang="ja-JP" altLang="en-US" sz="1200" b="1" dirty="0"/>
              <a:t>弘前商工会議所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　　　　　　　</a:t>
            </a:r>
            <a:r>
              <a:rPr kumimoji="1" lang="ja-JP" altLang="en-US" sz="900" dirty="0"/>
              <a:t>弘前市上鞘師町１８－１</a:t>
            </a:r>
            <a:endParaRPr kumimoji="1" lang="en-US" altLang="ja-JP" sz="5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082" y="6113764"/>
            <a:ext cx="338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◆八戸</a:t>
            </a:r>
            <a:r>
              <a:rPr kumimoji="1" lang="ja-JP" altLang="en-US" sz="1200" b="1" dirty="0"/>
              <a:t>会場　ユートリー</a:t>
            </a:r>
            <a:endParaRPr lang="en-US" altLang="ja-JP" sz="1200" b="1" dirty="0"/>
          </a:p>
          <a:p>
            <a:r>
              <a:rPr kumimoji="1" lang="ja-JP" altLang="en-US" sz="1200" dirty="0"/>
              <a:t>　　　　　　　　　　</a:t>
            </a:r>
            <a:r>
              <a:rPr kumimoji="1" lang="ja-JP" altLang="en-US" sz="900" dirty="0"/>
              <a:t>八戸市一番町一丁目９－２２</a:t>
            </a:r>
            <a:endParaRPr kumimoji="1" lang="en-US" altLang="ja-JP" sz="9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4121" y="5202684"/>
            <a:ext cx="329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/>
              <a:t>◆五所川原会場　五所川原商工会議所</a:t>
            </a:r>
            <a:endParaRPr kumimoji="1" lang="en-US" altLang="ja-JP" sz="1200" b="1" dirty="0"/>
          </a:p>
          <a:p>
            <a:r>
              <a:rPr kumimoji="1" lang="ja-JP" altLang="en-US" sz="1200" dirty="0"/>
              <a:t>　　　　　　　　　　　　　</a:t>
            </a:r>
            <a:r>
              <a:rPr kumimoji="1" lang="ja-JP" altLang="en-US" sz="900" dirty="0"/>
              <a:t>五所川原市東町１７－５</a:t>
            </a:r>
            <a:endParaRPr kumimoji="1" lang="en-US" altLang="ja-JP" sz="5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74121" y="5664349"/>
            <a:ext cx="3016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◆十和田</a:t>
            </a:r>
            <a:r>
              <a:rPr kumimoji="1" lang="ja-JP" altLang="en-US" sz="1200" b="1" dirty="0"/>
              <a:t>会場　　  十和田</a:t>
            </a:r>
            <a:r>
              <a:rPr lang="ja-JP" altLang="en-US" sz="1200" b="1" dirty="0"/>
              <a:t>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                             </a:t>
            </a:r>
            <a:r>
              <a:rPr kumimoji="1" lang="ja-JP" altLang="en-US" sz="900" dirty="0"/>
              <a:t>十和田市西二番町４－１１</a:t>
            </a:r>
            <a:endParaRPr kumimoji="1" lang="en-US" altLang="ja-JP" sz="1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70649" y="6126014"/>
            <a:ext cx="3294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/>
              <a:t>◆</a:t>
            </a:r>
            <a:r>
              <a:rPr lang="ja-JP" altLang="en-US" sz="1200" b="1" dirty="0" err="1"/>
              <a:t>むつ</a:t>
            </a:r>
            <a:r>
              <a:rPr kumimoji="1" lang="ja-JP" altLang="en-US" sz="1200" b="1" dirty="0"/>
              <a:t>会場　　　   むつ</a:t>
            </a:r>
            <a:r>
              <a:rPr lang="ja-JP" altLang="en-US" sz="1200" b="1" dirty="0"/>
              <a:t>商工会議所</a:t>
            </a:r>
            <a:endParaRPr lang="en-US" altLang="ja-JP" sz="1200" b="1" dirty="0"/>
          </a:p>
          <a:p>
            <a:r>
              <a:rPr kumimoji="1" lang="ja-JP" altLang="en-US" sz="1200" dirty="0"/>
              <a:t>　　　</a:t>
            </a:r>
            <a:r>
              <a:rPr kumimoji="1" lang="ja-JP" altLang="en-US" sz="900" dirty="0"/>
              <a:t>                             　　　　むつ市小川町二丁目１１－４</a:t>
            </a:r>
            <a:endParaRPr kumimoji="1" lang="en-US" altLang="ja-JP" sz="1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343" y="218453"/>
            <a:ext cx="668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（一社）青森県発明協会 宛　　ＦＡＸ ０１７－７６２－７３５２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8636" y="10414782"/>
            <a:ext cx="17639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※</a:t>
            </a:r>
            <a:r>
              <a:rPr kumimoji="1" lang="ja-JP" altLang="en-US" sz="1050" dirty="0"/>
              <a:t>印は弁護士が対応します。</a:t>
            </a:r>
            <a:endParaRPr kumimoji="1" lang="en-US" altLang="ja-JP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15860" y="6671072"/>
            <a:ext cx="472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２０１９年度　知財無料相談会スケジュール 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(12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月･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2020.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１月）</a:t>
            </a:r>
            <a:endParaRPr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5F489B54-32CF-49A0-AF56-4000F61AD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515544"/>
              </p:ext>
            </p:extLst>
          </p:nvPr>
        </p:nvGraphicFramePr>
        <p:xfrm>
          <a:off x="0" y="6896911"/>
          <a:ext cx="7561268" cy="3644840"/>
        </p:xfrm>
        <a:graphic>
          <a:graphicData uri="http://schemas.openxmlformats.org/drawingml/2006/table">
            <a:tbl>
              <a:tblPr/>
              <a:tblGrid>
                <a:gridCol w="148364">
                  <a:extLst>
                    <a:ext uri="{9D8B030D-6E8A-4147-A177-3AD203B41FA5}">
                      <a16:colId xmlns:a16="http://schemas.microsoft.com/office/drawing/2014/main" val="457089936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1256186944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300258064"/>
                    </a:ext>
                  </a:extLst>
                </a:gridCol>
                <a:gridCol w="278183">
                  <a:extLst>
                    <a:ext uri="{9D8B030D-6E8A-4147-A177-3AD203B41FA5}">
                      <a16:colId xmlns:a16="http://schemas.microsoft.com/office/drawing/2014/main" val="794781757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664593832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198563019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686308609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365176036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269840794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084601124"/>
                    </a:ext>
                  </a:extLst>
                </a:gridCol>
                <a:gridCol w="190754">
                  <a:extLst>
                    <a:ext uri="{9D8B030D-6E8A-4147-A177-3AD203B41FA5}">
                      <a16:colId xmlns:a16="http://schemas.microsoft.com/office/drawing/2014/main" val="429396482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2639780870"/>
                    </a:ext>
                  </a:extLst>
                </a:gridCol>
                <a:gridCol w="222547">
                  <a:extLst>
                    <a:ext uri="{9D8B030D-6E8A-4147-A177-3AD203B41FA5}">
                      <a16:colId xmlns:a16="http://schemas.microsoft.com/office/drawing/2014/main" val="4135103445"/>
                    </a:ext>
                  </a:extLst>
                </a:gridCol>
                <a:gridCol w="278183">
                  <a:extLst>
                    <a:ext uri="{9D8B030D-6E8A-4147-A177-3AD203B41FA5}">
                      <a16:colId xmlns:a16="http://schemas.microsoft.com/office/drawing/2014/main" val="3996827027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932467389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500820073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279547128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2175267805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1887433973"/>
                    </a:ext>
                  </a:extLst>
                </a:gridCol>
                <a:gridCol w="468936">
                  <a:extLst>
                    <a:ext uri="{9D8B030D-6E8A-4147-A177-3AD203B41FA5}">
                      <a16:colId xmlns:a16="http://schemas.microsoft.com/office/drawing/2014/main" val="3697935637"/>
                    </a:ext>
                  </a:extLst>
                </a:gridCol>
                <a:gridCol w="148364">
                  <a:extLst>
                    <a:ext uri="{9D8B030D-6E8A-4147-A177-3AD203B41FA5}">
                      <a16:colId xmlns:a16="http://schemas.microsoft.com/office/drawing/2014/main" val="1312889109"/>
                    </a:ext>
                  </a:extLst>
                </a:gridCol>
              </a:tblGrid>
              <a:tr h="15186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51979"/>
                  </a:ext>
                </a:extLst>
              </a:tr>
              <a:tr h="15186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曜日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青森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弘前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八戸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五所川原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十和田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むつ会場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月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曜日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青森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弘前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八戸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五所川原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十和田</a:t>
                      </a:r>
                      <a:b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むつ会場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26375"/>
                  </a:ext>
                </a:extLst>
              </a:tr>
              <a:tr h="15186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7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30054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富沢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奇数月に開催します。</a:t>
                      </a:r>
                    </a:p>
                  </a:txBody>
                  <a:tcPr marL="7189" marR="7189" marT="7189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偶数月に開催します。</a:t>
                      </a:r>
                    </a:p>
                  </a:txBody>
                  <a:tcPr marL="7189" marR="7189" marT="7189" marB="0" vert="ea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534594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360452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佐々木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30916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鈴木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佐々木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153533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福森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797861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622007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上野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762917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上野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900255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上野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鈴木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842356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福森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384372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水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源新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火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富沢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05185"/>
                  </a:ext>
                </a:extLst>
              </a:tr>
              <a:tr h="253114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角田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木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三浦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067301"/>
                  </a:ext>
                </a:extLst>
              </a:tr>
              <a:tr h="151868"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86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17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308</Words>
  <Application>Microsoft Office PowerPoint</Application>
  <PresentationFormat>ユーザー設定</PresentationFormat>
  <Paragraphs>276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AR Pゴシック体M</vt:lpstr>
      <vt:lpstr>AR P丸ゴシック体E</vt:lpstr>
      <vt:lpstr>AR P丸ゴシック体M</vt:lpstr>
      <vt:lpstr>HG丸ｺﾞｼｯｸM-PRO</vt:lpstr>
      <vt:lpstr>ＭＳ Ｐゴシック</vt:lpstr>
      <vt:lpstr>ＭＳ ゴシック</vt:lpstr>
      <vt:lpstr>Arial</vt:lpstr>
      <vt:lpstr>Calibri</vt:lpstr>
      <vt:lpstr>Century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pc7</dc:creator>
  <cp:lastModifiedBy>user</cp:lastModifiedBy>
  <cp:revision>168</cp:revision>
  <cp:lastPrinted>2019-10-18T06:06:13Z</cp:lastPrinted>
  <dcterms:created xsi:type="dcterms:W3CDTF">2016-06-20T08:18:36Z</dcterms:created>
  <dcterms:modified xsi:type="dcterms:W3CDTF">2019-10-18T06:10:59Z</dcterms:modified>
</cp:coreProperties>
</file>